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79" r:id="rId2"/>
  </p:sldMasterIdLst>
  <p:notesMasterIdLst>
    <p:notesMasterId r:id="rId33"/>
  </p:notesMasterIdLst>
  <p:sldIdLst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88D5-CA21-4B1E-9E48-554E432A3C72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42B84-2414-418B-91DB-D60291FA4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2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E6C7EF-00E4-4C1D-BDB3-3F32BDBDF8B9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18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34F2DEA8-9893-4D57-9506-534624444B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BCBB902D-AE02-4EC7-A8EE-6952E079C9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AEE879D7-8750-4766-AE09-A16F7AEF7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4C92-25C1-4A36-9024-CA8DBC79DA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777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6480A-F653-454A-A2D3-AF422B8178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064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0391F689-9F2C-4FD6-B3C7-61F467B719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93A2C440-990C-4259-8A43-EBACEB41C4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903FB09F-A75D-43B8-A5EF-F10C8A906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3B484-A203-4B9E-AEB1-3BF1822D737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789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EE2BF1F6-F62D-445D-BAF5-5B455FDDFE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2FB10D83-FCD9-4094-8474-1F4DA7E5A2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43DE7C89-A5DE-42C2-A01B-F6B3D0046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3F70D-FA17-43A7-8D2E-6CBD538DC7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481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0F24A249-9C16-4BB9-B629-441816397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2E77D4FD-26EB-4945-8C1C-5AFBBA2C3A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95B874B7-4FF0-45DD-99C9-D8C46C6E8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55C2D-BAF8-4F71-A169-F9144166277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40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F9A2AA43-1200-42FF-B8B9-56A77512D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594FA743-E827-4478-9453-645E3E49BB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995B5BED-C137-49D8-8C37-4089E3DF7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E39E0-BE84-4C58-AAF7-848D50FE84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375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38B90079-BD5E-49C8-9F86-D0035BA7F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284339C5-A408-40B1-8E11-71458A5E07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2DD73058-9FBA-4E41-8E57-8629FB2F7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37625-04A6-4F49-A4DB-26200FCCD0D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16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83543B8B-9F25-471B-8950-7EB2DA7D68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4EF754CA-C088-497F-95D4-58A1F45CB7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92AE02AC-3687-42EB-A60D-804B1E85B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0F732-2B67-4CB8-A23F-F79952AFD22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907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BF1D1204-2FD3-4764-B876-2F5E7F219F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43920795-FAEB-479F-9CD0-6C6F2758B4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CD602AC4-5AEB-4591-88AA-58E4B6542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2A96E-67AE-4178-A123-B643606F17C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08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8B153EF8-0572-4043-BBEB-F19E8C8430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9784F64B-9BC2-44AC-A7B0-5A61C709BB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64FE3D32-F516-4400-A2A9-6570DAABD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D7C92-0956-493F-A213-D2CD0FC4D31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84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995989BC-B631-47AC-B1FC-20CB6A41DB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DD53A1A8-4429-4BD2-8100-B8CC18F81F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BD34398D-46AE-40D1-9DE0-BAE9B3E68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B49B-889A-4A27-91C1-D3A1B3D3347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46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983143E9-5A54-4B13-B2A0-C15679CECD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8222ED24-1D8C-4CD0-B9F8-63C20291E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73349739-1B35-4854-81B7-7738C5033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1C161-FE83-4EF5-B43F-9FEB11E757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256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10542A45-BD93-468B-A8AF-03A1A4ABA0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552B0052-8BE1-469E-AF9A-3BB6DD738F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1FFA80F0-66F5-4A2D-89FA-4CCD384F8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5F00-CC93-40A4-BA44-7DBA93F6885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03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3BE97555-4D08-49B1-818C-FE8D4F2136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6AB23443-A538-4398-9500-FF69A61A32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0E35E2E0-2E7D-4AA6-BFC7-B7A4E9163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367C7-6CA5-4488-A886-4353754361A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80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286197F7-5FA6-4A66-A352-B5223C2502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700EF2B3-CF24-45BE-B342-BBDF87258E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EA89D7D7-6E43-4E21-BB99-2C1ABE1C5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0182C-731E-4577-8151-B67678E6EC4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68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3AABD137-879F-40E7-A5C0-8C42D0FC8D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0C0C5C24-1444-4197-92C3-3DC58B5CB8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AD75F41F-9D0B-4231-B7DD-546C7E524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10AE34-7775-4A0E-B90E-94FAD345AF8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865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E2D34098-FCA9-4F29-A365-D719ECD73D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C98B6177-C835-4C6F-9473-A533ACD8C6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959BDE0D-D54E-4CB8-A857-8F7C54CC7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852B9-ED9B-44BC-AC94-ACC01AFEF0C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37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5AFDE2FE-C7C2-495B-B804-A3883498F3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115A567E-A18B-4AD7-94B2-BA6E2D959C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D3AF143F-4C87-48F5-A8C6-6231403F4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09623-1C22-43D4-BE52-D25961F907C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47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E185D9E7-6150-4018-82A6-C5DC4B4150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4B419FD8-75C0-49B7-BE45-1D6F575BB4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CC8F741F-C39F-40B5-A3AC-A8C0205A1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A9E54-CF10-4F32-ADFB-DB43C331D0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302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96491646-4C0D-418C-A3E1-EDED8805CD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B56BCCE8-416D-4C94-960A-86AD89A4C4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7A03A5C7-BAA3-4447-876C-F6C5168D6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330C1-4DD8-4B8B-856A-668FBD0C8E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68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38A98A4B-C8C9-42E1-A8C9-BA7A06A5B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576" y="218942"/>
            <a:ext cx="2743200" cy="3403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6791C7-AC97-4A75-B173-BCD1C5CA61E3}"/>
              </a:ext>
            </a:extLst>
          </p:cNvPr>
          <p:cNvSpPr/>
          <p:nvPr userDrawn="1"/>
        </p:nvSpPr>
        <p:spPr bwMode="auto">
          <a:xfrm>
            <a:off x="0" y="8171"/>
            <a:ext cx="12192000" cy="2286000"/>
          </a:xfrm>
          <a:prstGeom prst="rect">
            <a:avLst/>
          </a:prstGeom>
          <a:solidFill>
            <a:srgbClr val="0054A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0F182-E382-4215-8BEF-C4976809AD03}"/>
              </a:ext>
            </a:extLst>
          </p:cNvPr>
          <p:cNvSpPr txBox="1"/>
          <p:nvPr userDrawn="1"/>
        </p:nvSpPr>
        <p:spPr>
          <a:xfrm>
            <a:off x="230120" y="133588"/>
            <a:ext cx="11731752" cy="548640"/>
          </a:xfrm>
          <a:prstGeom prst="rect">
            <a:avLst/>
          </a:prstGeom>
          <a:noFill/>
        </p:spPr>
        <p:txBody>
          <a:bodyPr wrap="square" lIns="182880" tIns="146304" rIns="182880" bIns="146304" rtlCol="0" anchor="ctr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Microsoft</a:t>
            </a:r>
            <a:r>
              <a:rPr lang="en-US" sz="3200" baseline="30000" dirty="0">
                <a:solidFill>
                  <a:schemeClr val="bg1"/>
                </a:solidFill>
                <a:latin typeface="+mj-lt"/>
              </a:rPr>
              <a:t>®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Official Academic Course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554265"/>
            <a:ext cx="11517176" cy="2286000"/>
          </a:xfrm>
          <a:noFill/>
        </p:spPr>
        <p:txBody>
          <a:bodyPr lIns="91440" tIns="91440" rIns="91440" bIns="91440" anchor="t" anchorCtr="0"/>
          <a:lstStyle>
            <a:lvl1pPr>
              <a:defRPr sz="4800" spc="-78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Lesson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8E3B6D-FE37-401D-9B56-F6F5576F8B0C}"/>
              </a:ext>
            </a:extLst>
          </p:cNvPr>
          <p:cNvSpPr/>
          <p:nvPr userDrawn="1"/>
        </p:nvSpPr>
        <p:spPr bwMode="auto">
          <a:xfrm>
            <a:off x="-1524" y="2295435"/>
            <a:ext cx="12192000" cy="182880"/>
          </a:xfrm>
          <a:prstGeom prst="rect">
            <a:avLst/>
          </a:prstGeom>
          <a:solidFill>
            <a:srgbClr val="F3642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3699F29B-9D00-41DD-BF68-87736C2C5D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28600" y="6266085"/>
            <a:ext cx="1613565" cy="3456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CA5953-DC0D-45DF-AB56-F177B3E97C77}"/>
              </a:ext>
            </a:extLst>
          </p:cNvPr>
          <p:cNvSpPr txBox="1"/>
          <p:nvPr userDrawn="1"/>
        </p:nvSpPr>
        <p:spPr>
          <a:xfrm flipH="1">
            <a:off x="230120" y="731520"/>
            <a:ext cx="11731752" cy="914400"/>
          </a:xfrm>
          <a:prstGeom prst="rect">
            <a:avLst/>
          </a:prstGeom>
          <a:noFill/>
        </p:spPr>
        <p:txBody>
          <a:bodyPr wrap="square" lIns="182880" tIns="146304" rIns="182880" bIns="146304" rtlCol="0" anchor="ctr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dirty="0">
                <a:solidFill>
                  <a:schemeClr val="bg1"/>
                </a:solidFill>
              </a:rPr>
              <a:t>Windows Operating System Fundamentals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2E6B2-DCD3-4CDD-A3C9-641F7A5F3518}"/>
              </a:ext>
            </a:extLst>
          </p:cNvPr>
          <p:cNvSpPr txBox="1"/>
          <p:nvPr userDrawn="1"/>
        </p:nvSpPr>
        <p:spPr>
          <a:xfrm>
            <a:off x="228600" y="1550908"/>
            <a:ext cx="11731752" cy="548640"/>
          </a:xfrm>
          <a:prstGeom prst="rect">
            <a:avLst/>
          </a:prstGeom>
          <a:noFill/>
        </p:spPr>
        <p:txBody>
          <a:bodyPr wrap="square" lIns="182880" tIns="146304" rIns="182880" bIns="146304" rtlCol="0" anchor="ctr" anchorCtr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</a:rPr>
              <a:t>Microsoft Technology Associate Exam 98-349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22FE89-90C4-4F1F-B523-26EDCAFF35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2918936"/>
            <a:ext cx="4491038" cy="64008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Lesson Number</a:t>
            </a:r>
          </a:p>
        </p:txBody>
      </p:sp>
    </p:spTree>
    <p:extLst>
      <p:ext uri="{BB962C8B-B14F-4D97-AF65-F5344CB8AC3E}">
        <p14:creationId xmlns:p14="http://schemas.microsoft.com/office/powerpoint/2010/main" val="37893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202" y="3083653"/>
            <a:ext cx="3223861" cy="690695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85FC4A11-B7DA-44CA-A798-8AE6D1550D18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0202" y="5951907"/>
            <a:ext cx="11292218" cy="6334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630" tIns="89630" rIns="89630" bIns="89630" numCol="1" anchor="t" anchorCtr="0" compatLnSpc="1">
            <a:prstTxWarp prst="textNoShape">
              <a:avLst/>
            </a:prstTxWarp>
            <a:spAutoFit/>
          </a:bodyPr>
          <a:lstStyle/>
          <a:p>
            <a:pPr defTabSz="913748" eaLnBrk="0" hangingPunct="0"/>
            <a:r>
              <a:rPr lang="en-US" sz="980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2018 Microsoft Corporation. All rights reserved. </a:t>
            </a:r>
          </a:p>
          <a:p>
            <a:pPr defTabSz="913748" eaLnBrk="0" hangingPunct="0"/>
            <a:r>
              <a:rPr lang="en-US" sz="980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and the trademarks listed at http://www.microsoft.com/trademarks are trademarks of the Microsoft group of companies. </a:t>
            </a:r>
            <a:br>
              <a:rPr lang="en-US" sz="980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80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other trademarks are property of their respective owners. </a:t>
            </a:r>
          </a:p>
        </p:txBody>
      </p:sp>
    </p:spTree>
    <p:extLst>
      <p:ext uri="{BB962C8B-B14F-4D97-AF65-F5344CB8AC3E}">
        <p14:creationId xmlns:p14="http://schemas.microsoft.com/office/powerpoint/2010/main" val="2088043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19A268-829E-42C6-8838-EB057AC6C58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4170F5-411A-400A-8BA2-A7550585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8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A268-829E-42C6-8838-EB057AC6C58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94170F5-411A-400A-8BA2-A7550585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9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19A268-829E-42C6-8838-EB057AC6C58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4170F5-411A-400A-8BA2-A7550585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10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A268-829E-42C6-8838-EB057AC6C58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70F5-411A-400A-8BA2-A7550585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8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A268-829E-42C6-8838-EB057AC6C58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70F5-411A-400A-8BA2-A7550585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1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A268-829E-42C6-8838-EB057AC6C58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70F5-411A-400A-8BA2-A7550585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95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A268-829E-42C6-8838-EB057AC6C58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70F5-411A-400A-8BA2-A7550585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34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19A268-829E-42C6-8838-EB057AC6C58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4170F5-411A-400A-8BA2-A7550585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13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A268-829E-42C6-8838-EB057AC6C58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70F5-411A-400A-8BA2-A7550585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2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8570" y="1371600"/>
            <a:ext cx="11474238" cy="2423805"/>
          </a:xfrm>
        </p:spPr>
        <p:txBody>
          <a:bodyPr>
            <a:spAutoFit/>
          </a:bodyPr>
          <a:lstStyle>
            <a:lvl1pPr marL="0" indent="0">
              <a:spcBef>
                <a:spcPts val="588"/>
              </a:spcBef>
              <a:buNone/>
              <a:defRPr sz="2745" spc="-29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588"/>
              </a:spcBef>
              <a:buFontTx/>
              <a:buNone/>
              <a:defRPr sz="2800"/>
            </a:lvl2pPr>
            <a:lvl3pPr marL="224097" indent="0">
              <a:spcBef>
                <a:spcPts val="588"/>
              </a:spcBef>
              <a:buNone/>
              <a:defRPr/>
            </a:lvl3pPr>
            <a:lvl4pPr marL="448193" indent="0">
              <a:spcBef>
                <a:spcPts val="588"/>
              </a:spcBef>
              <a:buNone/>
              <a:defRPr/>
            </a:lvl4pPr>
            <a:lvl5pPr marL="672290" indent="0">
              <a:spcBef>
                <a:spcPts val="588"/>
              </a:spcBef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19168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A268-829E-42C6-8838-EB057AC6C58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70F5-411A-400A-8BA2-A7550585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86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19A268-829E-42C6-8838-EB057AC6C586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4170F5-411A-400A-8BA2-A7550585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528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1430000" algn="r"/>
              </a:tabLst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570" y="1371600"/>
            <a:ext cx="11474238" cy="332398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3200"/>
            </a:lvl1pPr>
            <a:lvl2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2pPr>
            <a:lvl3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3pPr>
            <a:lvl4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4pPr>
            <a:lvl5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04488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1430000" algn="r"/>
              </a:tabLst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9627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ly 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1371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9E24F94-AF17-4E4A-B922-F49D0F317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70" y="1828800"/>
            <a:ext cx="11474238" cy="332398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3200"/>
            </a:lvl1pPr>
            <a:lvl2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2pPr>
            <a:lvl3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3pPr>
            <a:lvl4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4pPr>
            <a:lvl5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72631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1430000" algn="r"/>
              </a:tabLst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570" y="1371600"/>
            <a:ext cx="11474238" cy="332398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3200"/>
            </a:lvl1pPr>
            <a:lvl2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2pPr>
            <a:lvl3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3pPr>
            <a:lvl4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4pPr>
            <a:lvl5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58986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1430000" algn="r"/>
              </a:tabLst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923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EF353-1CB5-4D48-83D3-E5ED018657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8570" y="1371599"/>
            <a:ext cx="11474655" cy="5127779"/>
          </a:xfr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>
              <a:buClr>
                <a:schemeClr val="accent1"/>
              </a:buClr>
              <a:defRPr sz="2800"/>
            </a:lvl2pPr>
            <a:lvl3pPr>
              <a:buClr>
                <a:schemeClr val="accent1"/>
              </a:buClr>
              <a:defRPr sz="2800"/>
            </a:lvl3pPr>
            <a:lvl4pPr>
              <a:buClr>
                <a:schemeClr val="accent1"/>
              </a:buClr>
              <a:defRPr sz="2800"/>
            </a:lvl4pPr>
            <a:lvl5pPr>
              <a:buClr>
                <a:schemeClr val="accent1"/>
              </a:buCl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75120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5C18CD1-5689-4421-A8CE-56BFFCE9C2B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58570" y="1381224"/>
            <a:ext cx="11474238" cy="5118155"/>
          </a:xfrm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578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41FFEA2-0FEB-4399-BE43-FBE7E64EE4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70" y="1371600"/>
            <a:ext cx="11474238" cy="332398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3200"/>
            </a:lvl1pPr>
            <a:lvl2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2pPr>
            <a:lvl3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3pPr>
            <a:lvl4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4pPr>
            <a:lvl5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866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66845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1371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9E24F94-AF17-4E4A-B922-F49D0F317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70" y="1828800"/>
            <a:ext cx="11474238" cy="332398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3200"/>
            </a:lvl1pPr>
            <a:lvl2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2pPr>
            <a:lvl3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3pPr>
            <a:lvl4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4pPr>
            <a:lvl5pPr>
              <a:lnSpc>
                <a:spcPct val="100000"/>
              </a:lnSpc>
              <a:spcBef>
                <a:spcPts val="588"/>
              </a:spcBef>
              <a:spcAft>
                <a:spcPts val="1200"/>
              </a:spcAft>
              <a:buClr>
                <a:schemeClr val="accent1"/>
              </a:buCl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93755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896552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570" y="1371599"/>
            <a:ext cx="11474238" cy="5127779"/>
          </a:xfrm>
          <a:prstGeom prst="rect">
            <a:avLst/>
          </a:prstGeom>
        </p:spPr>
        <p:txBody>
          <a:bodyPr vert="horz" wrap="square" lIns="91440" tIns="91440" rIns="91440" bIns="9144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93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69" baseline="0" dirty="0" smtClean="0">
          <a:ln w="3175">
            <a:noFill/>
          </a:ln>
          <a:solidFill>
            <a:schemeClr val="accent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05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561144" y="165100"/>
            <a:ext cx="2423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" sz="1600" b="1" dirty="0"/>
              <a:t> </a:t>
            </a:r>
          </a:p>
        </p:txBody>
      </p:sp>
      <p:pic>
        <p:nvPicPr>
          <p:cNvPr id="5" name="Picture 3" descr="185346983-20230509-213525-[25.15.-1.1024x768]-(4).png">
            <a:extLst>
              <a:ext uri="{FF2B5EF4-FFF2-40B4-BE49-F238E27FC236}">
                <a16:creationId xmlns:a16="http://schemas.microsoft.com/office/drawing/2014/main" id="{59C04953-B9C8-4E07-A125-83120A5BF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634" y="564065"/>
            <a:ext cx="8171780" cy="6128835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00586" y="2418480"/>
            <a:ext cx="816225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2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4774-E50F-49F9-B212-3A1D846AC0D6}"/>
              </a:ext>
            </a:extLst>
          </p:cNvPr>
          <p:cNvSpPr txBox="1"/>
          <p:nvPr/>
        </p:nvSpPr>
        <p:spPr>
          <a:xfrm>
            <a:off x="3733800" y="4622260"/>
            <a:ext cx="52578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конфигурации операционных систем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7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6AE9E-F2F5-48F2-B0D8-598C877D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 Рабочий стол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B0425-E8F7-4C44-B962-C039A6F3A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972732"/>
            <a:ext cx="8113766" cy="456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9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5CA888FF-1F07-4CC1-862E-489B8E607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1" y="705124"/>
            <a:ext cx="11035075" cy="994723"/>
          </a:xfrm>
        </p:spPr>
        <p:txBody>
          <a:bodyPr>
            <a:normAutofit/>
          </a:bodyPr>
          <a:lstStyle/>
          <a:p>
            <a:pPr algn="ctr"/>
            <a:r>
              <a:rPr lang="ru" alt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систем Windows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1C9F9774-7726-4DCE-93CD-3F72396A2EF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881" y="1856561"/>
            <a:ext cx="11474238" cy="3770263"/>
          </a:xfrm>
        </p:spPr>
        <p:txBody>
          <a:bodyPr/>
          <a:lstStyle/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Клиентская версия Windows — это версия, которая приобретается и устанавливается на персональные компьютеры, такие как настольные компьютеры, ноутбуки, рабочие станции и планшеты.</a:t>
            </a:r>
          </a:p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Операционные системы Windows Server приобретаются и устанавливаются на автономные физические серверы, блейд-серверы и виртуальные машины.</a:t>
            </a:r>
          </a:p>
        </p:txBody>
      </p:sp>
    </p:spTree>
    <p:extLst>
      <p:ext uri="{BB962C8B-B14F-4D97-AF65-F5344CB8AC3E}">
        <p14:creationId xmlns:p14="http://schemas.microsoft.com/office/powerpoint/2010/main" val="14941498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A49ADAEE-47B3-4BFF-814B-7BC9149D1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5124"/>
            <a:ext cx="11029616" cy="1022076"/>
          </a:xfrm>
        </p:spPr>
        <p:txBody>
          <a:bodyPr>
            <a:normAutofit/>
          </a:bodyPr>
          <a:lstStyle/>
          <a:p>
            <a:pPr algn="ctr"/>
            <a:r>
              <a:rPr lang="ru" alt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систем Windows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B8EE2F4-EA1F-428B-A5A7-E48053CE0F30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881" y="1752015"/>
            <a:ext cx="11474238" cy="4001095"/>
          </a:xfrm>
        </p:spPr>
        <p:txBody>
          <a:bodyPr/>
          <a:lstStyle/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10 — новейшая клиентская операционная система.</a:t>
            </a:r>
          </a:p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отделить Windows 10 от Windows 8/8.1, Microsoft пропустила Windows 9 и перешла на Windows 10.</a:t>
            </a:r>
          </a:p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предыдущих версий Windows, Windows 10 представляет собой «операционную систему как услугу», то есть она получает постоянные обновления функций и 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40438992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D1E90A9-A3E7-4E6B-ABE0-523F0002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753227"/>
            <a:ext cx="10642600" cy="990905"/>
          </a:xfrm>
        </p:spPr>
        <p:txBody>
          <a:bodyPr>
            <a:noAutofit/>
          </a:bodyPr>
          <a:lstStyle/>
          <a:p>
            <a:pPr algn="ctr"/>
            <a:r>
              <a:rPr lang="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Клиентские и серверные операционные системы</a:t>
            </a:r>
          </a:p>
        </p:txBody>
      </p:sp>
      <p:graphicFrame>
        <p:nvGraphicFramePr>
          <p:cNvPr id="7" name="Content Placeholder 6" descr="Table listing Windows client operating systems,Windows server operating systems, and the version number." title="Client and server operating systems">
            <a:extLst>
              <a:ext uri="{FF2B5EF4-FFF2-40B4-BE49-F238E27FC236}">
                <a16:creationId xmlns:a16="http://schemas.microsoft.com/office/drawing/2014/main" id="{DEE55F1F-8D30-4F18-AE1F-E97825599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931611"/>
              </p:ext>
            </p:extLst>
          </p:nvPr>
        </p:nvGraphicFramePr>
        <p:xfrm>
          <a:off x="358774" y="2120367"/>
          <a:ext cx="11474451" cy="3606800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3824817">
                  <a:extLst>
                    <a:ext uri="{9D8B030D-6E8A-4147-A177-3AD203B41FA5}">
                      <a16:colId xmlns:a16="http://schemas.microsoft.com/office/drawing/2014/main" val="1006841083"/>
                    </a:ext>
                  </a:extLst>
                </a:gridCol>
                <a:gridCol w="5326168">
                  <a:extLst>
                    <a:ext uri="{9D8B030D-6E8A-4147-A177-3AD203B41FA5}">
                      <a16:colId xmlns:a16="http://schemas.microsoft.com/office/drawing/2014/main" val="2431056323"/>
                    </a:ext>
                  </a:extLst>
                </a:gridCol>
                <a:gridCol w="2323466">
                  <a:extLst>
                    <a:ext uri="{9D8B030D-6E8A-4147-A177-3AD203B41FA5}">
                      <a16:colId xmlns:a16="http://schemas.microsoft.com/office/drawing/2014/main" val="465048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" dirty="0"/>
                        <a:t>Клиентские операционные системы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Серверные операционные системы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dirty="0"/>
                        <a:t>Номер версии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1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/>
                        <a:t>Windows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Windows Сервер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dirty="0"/>
                        <a:t>10,0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17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/>
                        <a:t>Windows 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Windows Сервер 2012 Р2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dirty="0"/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36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/>
                        <a:t>Windows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Windows Сервер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dirty="0"/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483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/>
                        <a:t>Windows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Windows Сервер 2008 Р2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dirty="0"/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00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/>
                        <a:t>Виндоус виста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Windows Сервер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7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/>
                        <a:t>Windows 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Windows Server 2003/Windows Server 2003 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dirty="0"/>
                        <a:t>5.1/5.2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49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/>
                        <a:t>Windows 2000 Профессионал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Windows 2000 Сервер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18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/>
                        <a:t>Рабочая станция Windows NT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Сервер Windows NT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5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2291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AD8692F0-ABBE-4E28-A3EC-209270055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0321" y="753228"/>
            <a:ext cx="10393147" cy="1080938"/>
          </a:xfrm>
        </p:spPr>
        <p:txBody>
          <a:bodyPr>
            <a:noAutofit/>
          </a:bodyPr>
          <a:lstStyle/>
          <a:p>
            <a:pPr algn="ctr"/>
            <a:r>
              <a:rPr lang="ru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пользовательских интерфейсов (UI) 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E20293A3-06FB-48F8-B46D-638267F0B48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881" y="2109831"/>
            <a:ext cx="11474238" cy="4189369"/>
          </a:xfrm>
        </p:spPr>
        <p:txBody>
          <a:bodyPr/>
          <a:lstStyle/>
          <a:p>
            <a:r>
              <a:rPr lang="ru" altLang="en-US" dirty="0"/>
              <a:t>Пользовательский интерфейс (UI) — это часть операционной системы, программы или устройства, которую пользователи используют для ввода и получения данных, а также для указания компьютеру, что делать. Например, чтобы воспроизвести видео, перейдите к папке, где находится видеофайл, и дважды щелкните файл. Windows обычно идентифицирует программу, открывает видеоплеер и воспроизводит файл.</a:t>
            </a:r>
          </a:p>
        </p:txBody>
      </p:sp>
    </p:spTree>
    <p:extLst>
      <p:ext uri="{BB962C8B-B14F-4D97-AF65-F5344CB8AC3E}">
        <p14:creationId xmlns:p14="http://schemas.microsoft.com/office/powerpoint/2010/main" val="5563984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66348F6E-76EA-4232-9BB7-75B1892A6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5124"/>
            <a:ext cx="11029616" cy="912009"/>
          </a:xfrm>
        </p:spPr>
        <p:txBody>
          <a:bodyPr>
            <a:normAutofit/>
          </a:bodyPr>
          <a:lstStyle/>
          <a:p>
            <a:pPr algn="ctr"/>
            <a:r>
              <a:rPr lang="ru" altLang="en-US" sz="3200" dirty="0">
                <a:solidFill>
                  <a:srgbClr val="FFC000"/>
                </a:solidFill>
              </a:rPr>
              <a:t>Понимание пользовательских интерфейсов (UI)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69F4FDD-C175-4F58-B815-3BC82BF15BA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425681" y="1811289"/>
            <a:ext cx="11474238" cy="4493538"/>
          </a:xfrm>
        </p:spPr>
        <p:txBody>
          <a:bodyPr/>
          <a:lstStyle/>
          <a:p>
            <a:pPr marL="0" indent="0"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два типа пользовательских интерфейсов: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интерфейс пользователя (GUI). Пользователь выполняет действия, нажимая и перемещая кнопки, значки и меню с помощью указывающего устройства, такого как мышь или трекпад.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пользовательский интерфейс (TUI)/интерфейс командной строки (CLI): пользователь выполняет действия, используя клавиатуру для ввода команд.</a:t>
            </a:r>
          </a:p>
        </p:txBody>
      </p:sp>
    </p:spTree>
    <p:extLst>
      <p:ext uri="{BB962C8B-B14F-4D97-AF65-F5344CB8AC3E}">
        <p14:creationId xmlns:p14="http://schemas.microsoft.com/office/powerpoint/2010/main" val="229708800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FE84B217-7A76-4D90-8DD2-CAA2705B7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339" y="753228"/>
            <a:ext cx="10301681" cy="1080938"/>
          </a:xfrm>
        </p:spPr>
        <p:txBody>
          <a:bodyPr>
            <a:normAutofit/>
          </a:bodyPr>
          <a:lstStyle/>
          <a:p>
            <a:pPr algn="ctr"/>
            <a:r>
              <a:rPr lang="ru" alt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подходящих для использования редакций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4F38FF7-24DE-49AD-AEE9-F6EEAA4AA0A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881" y="2017553"/>
            <a:ext cx="11474238" cy="4022520"/>
          </a:xfrm>
        </p:spPr>
        <p:txBody>
          <a:bodyPr/>
          <a:lstStyle/>
          <a:p>
            <a:pPr marL="0" indent="0"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предыдущие версии клиентских операционных систем, Windows 10 предлагает несколько редакций.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простая версия — Windows 10 Home, которая является самой дешевой и имеет наименьшее количество функций.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10 Pro включает больше функций, а Windows 10 Enterprise (самая дорогая версия) и Windows 10 Education включают больше всего функций.</a:t>
            </a:r>
          </a:p>
        </p:txBody>
      </p:sp>
    </p:spTree>
    <p:extLst>
      <p:ext uri="{BB962C8B-B14F-4D97-AF65-F5344CB8AC3E}">
        <p14:creationId xmlns:p14="http://schemas.microsoft.com/office/powerpoint/2010/main" val="364259004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2B39D230-A4AF-4D34-8D6F-55481F6A3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570" y="795867"/>
            <a:ext cx="11474238" cy="824288"/>
          </a:xfrm>
        </p:spPr>
        <p:txBody>
          <a:bodyPr>
            <a:normAutofit/>
          </a:bodyPr>
          <a:lstStyle/>
          <a:p>
            <a:pPr algn="ctr"/>
            <a:r>
              <a:rPr lang="ru" altLang="en-US" sz="3600" dirty="0">
                <a:solidFill>
                  <a:srgbClr val="FFC000"/>
                </a:solidFill>
              </a:rPr>
              <a:t>Понимание архитектуры процессора и памяти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7085BAD-433E-47AF-A3E7-BBC3F784475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570" y="1754580"/>
            <a:ext cx="11474238" cy="4744799"/>
          </a:xfrm>
        </p:spPr>
        <p:txBody>
          <a:bodyPr/>
          <a:lstStyle/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 Windows работает в двух режимах:</a:t>
            </a:r>
          </a:p>
          <a:p>
            <a:pPr lvl="1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ядра имеет полный и неограниченный доступ к базовому оборудованию.</a:t>
            </a:r>
          </a:p>
          <a:p>
            <a:pPr lvl="1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Пользовательский режим не имеет прямого доступа к оборудованию или эталонной памяти.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работает на настольном компьютере с процессором на базе архитектуры x86 (32-разрядная версия) или x64 (64-разрядная версия).</a:t>
            </a:r>
          </a:p>
        </p:txBody>
      </p:sp>
    </p:spTree>
    <p:extLst>
      <p:ext uri="{BB962C8B-B14F-4D97-AF65-F5344CB8AC3E}">
        <p14:creationId xmlns:p14="http://schemas.microsoft.com/office/powerpoint/2010/main" val="325664413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10E969F2-0449-4A95-883D-22710A85B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5124"/>
            <a:ext cx="11029616" cy="971276"/>
          </a:xfrm>
        </p:spPr>
        <p:txBody>
          <a:bodyPr>
            <a:normAutofit fontScale="90000"/>
          </a:bodyPr>
          <a:lstStyle/>
          <a:p>
            <a:pPr algn="ctr"/>
            <a:r>
              <a:rPr lang="ru" alt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32-битные и 64-битные вычисления 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3383D76D-75CD-40F5-9526-B1CCD472C0E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881" y="1828851"/>
            <a:ext cx="11474238" cy="4601260"/>
          </a:xfrm>
        </p:spPr>
        <p:txBody>
          <a:bodyPr/>
          <a:lstStyle/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32-битные и 64-битные относятся к способу обработки данных центральным процессором (ЦП) компьютера.</a:t>
            </a:r>
          </a:p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64-битный компьютер может использовать больше оперативной памяти (ОЗУ), чем 32-битный компьютер.</a:t>
            </a:r>
          </a:p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Операционные системы бывают 32-битные и 64-битные версии.</a:t>
            </a:r>
          </a:p>
          <a:p>
            <a:pPr lvl="1"/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соответствовать правильная операционная система процессору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66945300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2A6F58C4-3BFF-47AB-A116-2E38F3A1A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1" y="705124"/>
            <a:ext cx="11085875" cy="962809"/>
          </a:xfrm>
        </p:spPr>
        <p:txBody>
          <a:bodyPr>
            <a:normAutofit fontScale="90000"/>
          </a:bodyPr>
          <a:lstStyle/>
          <a:p>
            <a:pPr algn="ctr"/>
            <a:r>
              <a:rPr lang="ru" alt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32-битные и 64-битные вычисления 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AAEA9F7C-2B28-49C5-A585-A8E1B0437C2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47133" y="1900106"/>
            <a:ext cx="11485986" cy="4252770"/>
          </a:xfrm>
        </p:spPr>
        <p:txBody>
          <a:bodyPr/>
          <a:lstStyle/>
          <a:p>
            <a:r>
              <a:rPr lang="ru" altLang="en-US" dirty="0"/>
              <a:t>Корпоративная среда со смесью 32-битных и 64-битных систем требует:</a:t>
            </a:r>
          </a:p>
          <a:p>
            <a:pPr lvl="1"/>
            <a:r>
              <a:rPr lang="ru" altLang="en-US" dirty="0"/>
              <a:t>Оба типа драйверов для сетевых принтеров, сканеров, проекторов и других общих устройств.</a:t>
            </a:r>
          </a:p>
          <a:p>
            <a:pPr lvl="1"/>
            <a:r>
              <a:rPr lang="ru" altLang="en-US" dirty="0"/>
              <a:t>Несколько изображений — как минимум одно изображение для 32-битных компьютеров и одно для 64-битных компьютеров.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36658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8C1F9-C005-4924-9E74-52091BAF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Что такое операционная система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3B330-A792-412B-B46E-3115EA9B3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41" y="2034870"/>
            <a:ext cx="11483326" cy="2249263"/>
          </a:xfrm>
        </p:spPr>
        <p:txBody>
          <a:bodyPr/>
          <a:lstStyle/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важная программа, которая работает на вашем компьютере. Он управляет всеми остальными программами на машине.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компьютере должен быть компьютер для запуска других приложений или программ. Это первое, что «загружается».</a:t>
            </a:r>
          </a:p>
          <a:p>
            <a:endParaRPr lang="en-US" b="1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BFF3D0-4293-4F97-8BC8-5889517C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93" y="3428999"/>
            <a:ext cx="2547457" cy="15989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5CCBD2-BFD1-4532-A03B-61D093DE2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9" y="3429000"/>
            <a:ext cx="2398439" cy="15989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1C79FE-CD0B-40B1-AAE0-BAC0115B4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5" y="5027958"/>
            <a:ext cx="2415218" cy="16745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E2D68F-923C-41C4-92E8-CD1D9F375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48" y="5027958"/>
            <a:ext cx="2547457" cy="16745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7864F9-44D3-4440-8697-6CF97222B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50" y="3432092"/>
            <a:ext cx="2461819" cy="15989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0AB3D2F-0AE0-4F9E-966F-F5C736951E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69" y="3409897"/>
            <a:ext cx="2352529" cy="16180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26D18A8-6790-4B5C-903B-B47A64BA26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2905" y="5027958"/>
            <a:ext cx="2499163" cy="16745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0EBBD09-DAE2-429D-A503-AE47000C1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58" y="5027958"/>
            <a:ext cx="2353803" cy="16745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16E538F-703B-4469-B84D-328534D4ED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995" y="4603047"/>
            <a:ext cx="2170006" cy="12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2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2AF6-5369-458E-9ED2-B2689C5C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134" y="1026492"/>
            <a:ext cx="9613861" cy="768442"/>
          </a:xfrm>
        </p:spPr>
        <p:txBody>
          <a:bodyPr>
            <a:normAutofit/>
          </a:bodyPr>
          <a:lstStyle/>
          <a:p>
            <a:pPr algn="ctr"/>
            <a:r>
              <a:rPr lang="ru" alt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информации о системе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8EED56-D880-4E38-B233-2D53E4B3C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05" y="2469479"/>
            <a:ext cx="10545852" cy="31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8384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AB92A28C-9A86-44F2-BC1F-BCE4FD17C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5124"/>
            <a:ext cx="11029616" cy="994723"/>
          </a:xfrm>
        </p:spPr>
        <p:txBody>
          <a:bodyPr/>
          <a:lstStyle/>
          <a:p>
            <a:pPr algn="ctr"/>
            <a:r>
              <a:rPr lang="ru" alt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драйверов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CC9E1E03-98BB-43D7-8CA5-CC2580F55F87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291458" y="2381206"/>
            <a:ext cx="11474238" cy="3277820"/>
          </a:xfrm>
        </p:spPr>
        <p:txBody>
          <a:bodyPr/>
          <a:lstStyle/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представляет собой совокупность аппаратных устройств, для работы каждого из которых требуется программное обеспечение, называемое драйвером устройства.</a:t>
            </a:r>
          </a:p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10 включает в себя большую библиотеку драйверов устройств, но иногда их все равно необходимо получать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423566794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925B2BCC-0465-4208-8158-D742C9A33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5124"/>
            <a:ext cx="11029616" cy="979743"/>
          </a:xfrm>
        </p:spPr>
        <p:txBody>
          <a:bodyPr>
            <a:normAutofit fontScale="90000"/>
          </a:bodyPr>
          <a:lstStyle/>
          <a:p>
            <a:r>
              <a:rPr lang="ru" altLang="en-US" dirty="0">
                <a:solidFill>
                  <a:srgbClr val="FFC000"/>
                </a:solidFill>
              </a:rPr>
              <a:t>Системные требования Windows 10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1066DAC-4C62-4BC7-9C73-087F1615E1F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881" y="1932572"/>
            <a:ext cx="11474238" cy="4462760"/>
          </a:xfrm>
        </p:spPr>
        <p:txBody>
          <a:bodyPr/>
          <a:lstStyle/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Процессор: 1 гигагерц (ГГц) или выше</a:t>
            </a:r>
          </a:p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память: 1 гигабайт (ГБ) для 32-разрядной версии или 2 ГБ для 64-разрядной версии.</a:t>
            </a:r>
          </a:p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 жестком диске: 16 ГБ для 32-битной ОС или 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ГБ для 64-битной ОС.</a:t>
            </a:r>
          </a:p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Видеокарта: DirectX 9 или новее с драйвером WDDM 1.0.</a:t>
            </a:r>
          </a:p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Дисплей: 800 × 600</a:t>
            </a:r>
          </a:p>
        </p:txBody>
      </p:sp>
    </p:spTree>
    <p:extLst>
      <p:ext uri="{BB962C8B-B14F-4D97-AF65-F5344CB8AC3E}">
        <p14:creationId xmlns:p14="http://schemas.microsoft.com/office/powerpoint/2010/main" val="359010802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BF67B58D-5AA6-4DB2-AC38-D9F83B2C8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" alt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типов установки 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0F5DC0B4-1D62-485B-857D-83B184A025A1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881" y="2041527"/>
            <a:ext cx="11474238" cy="3277820"/>
          </a:xfrm>
        </p:spPr>
        <p:txBody>
          <a:bodyPr/>
          <a:lstStyle/>
          <a:p>
            <a:r>
              <a:rPr lang="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типов установки Windows 10: от ручного метода установки с DVD до полностью автоматизированной установки по сети.</a:t>
            </a:r>
          </a:p>
          <a:p>
            <a:r>
              <a:rPr lang="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 о различных способах установки Windows 10 и выберите наиболее эффективный метод, соответствующий вашим потребностям.</a:t>
            </a:r>
          </a:p>
        </p:txBody>
      </p:sp>
    </p:spTree>
    <p:extLst>
      <p:ext uri="{BB962C8B-B14F-4D97-AF65-F5344CB8AC3E}">
        <p14:creationId xmlns:p14="http://schemas.microsoft.com/office/powerpoint/2010/main" val="74899475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271FD71C-FD10-4AA2-B07A-517E5EE99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5124"/>
            <a:ext cx="11029616" cy="988209"/>
          </a:xfrm>
        </p:spPr>
        <p:txBody>
          <a:bodyPr>
            <a:normAutofit/>
          </a:bodyPr>
          <a:lstStyle/>
          <a:p>
            <a:pPr algn="ctr"/>
            <a:r>
              <a:rPr lang="ru" altLang="en-US" dirty="0">
                <a:solidFill>
                  <a:srgbClr val="FFC000"/>
                </a:solidFill>
              </a:rPr>
              <a:t>Понимание типов установки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E0DC9B7-913D-4FA3-A1AB-E077DB76A561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425682" y="1834166"/>
            <a:ext cx="11474238" cy="4216539"/>
          </a:xfrm>
        </p:spPr>
        <p:txBody>
          <a:bodyPr/>
          <a:lstStyle/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категории соответствуют требуемому уровню взаимодействия:</a:t>
            </a:r>
          </a:p>
          <a:p>
            <a:pPr lvl="1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High Touch (HTI) может включать розничный носитель или стандартный образ (файл ISO).</a:t>
            </a:r>
          </a:p>
          <a:p>
            <a:pPr lvl="1"/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сенсорная установка (LTI) требует некоторого вмешательства человека на ранней стадии установки, но с этого момента она выполняется автоматически (или без присмотра). Он хорошо работает в средах с более чем 150 компьютерами.</a:t>
            </a:r>
          </a:p>
        </p:txBody>
      </p:sp>
    </p:spTree>
    <p:extLst>
      <p:ext uri="{BB962C8B-B14F-4D97-AF65-F5344CB8AC3E}">
        <p14:creationId xmlns:p14="http://schemas.microsoft.com/office/powerpoint/2010/main" val="166761673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914A8AA8-86E3-46D5-86CF-2FB28C1CD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" alt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типов установки 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62406386-9215-4F54-BCAA-3F2E0AB4521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881" y="2214774"/>
            <a:ext cx="11474238" cy="3046988"/>
          </a:xfrm>
        </p:spPr>
        <p:txBody>
          <a:bodyPr/>
          <a:lstStyle/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Touch Installation (ZTI) — это полностью автоматизированный, « </a:t>
            </a:r>
            <a:r>
              <a:rPr lang="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бесконтактный </a:t>
            </a:r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установки Windows. Вам понадобится System Center Configuration Manager (SCCM) для ZTI. SCCM используется для развертывания и обновления серверов, клиентских компьютеров и всех видов устройств в сети.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4188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B8F543A4-D2CA-4101-AA78-1A3ACA146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0321" y="888695"/>
            <a:ext cx="10384758" cy="948572"/>
          </a:xfrm>
        </p:spPr>
        <p:txBody>
          <a:bodyPr>
            <a:normAutofit/>
          </a:bodyPr>
          <a:lstStyle/>
          <a:p>
            <a:pPr algn="ctr"/>
            <a:r>
              <a:rPr lang="ru" alt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чистой установки Windows 10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6ADC56A7-95DB-4E95-A0D3-D1C7BF207E1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881" y="2086988"/>
            <a:ext cx="11474238" cy="4001095"/>
          </a:xfrm>
        </p:spPr>
        <p:txBody>
          <a:bodyPr/>
          <a:lstStyle/>
          <a:p>
            <a:r>
              <a:rPr lang="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простой способ — загрузиться с загрузочного установочного диска Windows 10 или USB-накопителя, после чего запустится программа установки.</a:t>
            </a:r>
          </a:p>
          <a:p>
            <a:r>
              <a:rPr lang="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также можете выполнить поиск и найти инструмент Windows 10 Media Creation, который можно использовать для создания копии ISO-файла Windows 10 на USB-накопителе или DVD-диске.</a:t>
            </a:r>
          </a:p>
          <a:p>
            <a:r>
              <a:rPr lang="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вы можете использовать USB-накопитель для установки Windows 10.</a:t>
            </a:r>
          </a:p>
        </p:txBody>
      </p:sp>
    </p:spTree>
    <p:extLst>
      <p:ext uri="{BB962C8B-B14F-4D97-AF65-F5344CB8AC3E}">
        <p14:creationId xmlns:p14="http://schemas.microsoft.com/office/powerpoint/2010/main" val="195206653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70853E-136D-49E9-A9F9-EB12445A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979743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установки Windows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D24CC2-5403-48C5-9A79-B5B15344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86" y="1859566"/>
            <a:ext cx="6752027" cy="47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6765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6C4295C6-5BE0-41EF-8EEB-57E157E91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5124"/>
            <a:ext cx="11029616" cy="994723"/>
          </a:xfrm>
        </p:spPr>
        <p:txBody>
          <a:bodyPr/>
          <a:lstStyle/>
          <a:p>
            <a:pPr algn="ctr"/>
            <a:r>
              <a:rPr lang="ru" alt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до Windows 10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85B8BDF1-6107-430C-890B-75E64DC61CC1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881" y="1834166"/>
            <a:ext cx="11474238" cy="3323987"/>
          </a:xfrm>
        </p:spPr>
        <p:txBody>
          <a:bodyPr/>
          <a:lstStyle/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необходимо выполнить обновление с Windows 7 или Windows 8/8.1 до Windows 10, вы можете использовать загрузочный DVD-диск Windows 10 или загрузочный USB-накопитель.</a:t>
            </a:r>
          </a:p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также можете обновить Windows 10 с помощью инструмента Windows 10 Media Creation.</a:t>
            </a:r>
          </a:p>
        </p:txBody>
      </p:sp>
    </p:spTree>
    <p:extLst>
      <p:ext uri="{BB962C8B-B14F-4D97-AF65-F5344CB8AC3E}">
        <p14:creationId xmlns:p14="http://schemas.microsoft.com/office/powerpoint/2010/main" val="74917650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2D4AFD25-BB41-44EB-9937-1CAC90CD3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0321" y="753228"/>
            <a:ext cx="9923363" cy="1080938"/>
          </a:xfrm>
        </p:spPr>
        <p:txBody>
          <a:bodyPr/>
          <a:lstStyle/>
          <a:p>
            <a:pPr algn="ctr"/>
            <a:r>
              <a:rPr lang="ru" alt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Миграция на Windows 10 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C3F87DC-B29F-4ACE-B3ED-0E32E46F90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425682" y="2103229"/>
            <a:ext cx="11474238" cy="3814971"/>
          </a:xfrm>
        </p:spPr>
        <p:txBody>
          <a:bodyPr/>
          <a:lstStyle/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вам может потребоваться переместить пользователя из одной системы в другую, включая перемещение пользователя с компьютера под управлением Windows 7 или Windows 8/8.1 на компьютер под управлением Windows 10.</a:t>
            </a:r>
          </a:p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наиболее трудоемких задач является перемещение пользовательских файлов и настроек между компьютерами и операционными системами.</a:t>
            </a:r>
          </a:p>
        </p:txBody>
      </p:sp>
    </p:spTree>
    <p:extLst>
      <p:ext uri="{BB962C8B-B14F-4D97-AF65-F5344CB8AC3E}">
        <p14:creationId xmlns:p14="http://schemas.microsoft.com/office/powerpoint/2010/main" val="28117028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D2B71-7BB5-416F-A31C-404C9B7E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14977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Операционные системы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22E94-B48C-4E13-B13B-9111383D3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2" y="1947333"/>
            <a:ext cx="11252201" cy="2692400"/>
          </a:xfrm>
        </p:spPr>
        <p:txBody>
          <a:bodyPr>
            <a:normAutofit/>
          </a:bodyPr>
          <a:lstStyle/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файлов и каталогов на диске и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периферийными устройствами, такими как дисководы и принтеры.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Многозадачный, многопользовательский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двум или более пользователям запускать программы одновременно. Некоторые операционные системы допускают работу сотен или даже тысяч одновременных пользователей.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92B71D-DCA7-4F0D-B412-9EEEFF78A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32" y="4639733"/>
            <a:ext cx="5090210" cy="18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43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E263CAA6-D5E1-451A-AF6C-34454EA3F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" alt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Миграция на Windows 10 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ADA5AA34-94EF-4DBA-9238-CFC7D9099BF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291458" y="1925273"/>
            <a:ext cx="11474238" cy="3323987"/>
          </a:xfrm>
        </p:spPr>
        <p:txBody>
          <a:bodyPr/>
          <a:lstStyle/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миграции пользовательской среды (USMT) — это инструмент командной строки, который переносит пользовательские данные из предыдущей установки Windows в новую установку Windows.</a:t>
            </a:r>
          </a:p>
          <a:p>
            <a:r>
              <a:rPr lang="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предоставляет вам возможность настроить процесс миграции профилей пользователей.</a:t>
            </a:r>
          </a:p>
        </p:txBody>
      </p:sp>
    </p:spTree>
    <p:extLst>
      <p:ext uri="{BB962C8B-B14F-4D97-AF65-F5344CB8AC3E}">
        <p14:creationId xmlns:p14="http://schemas.microsoft.com/office/powerpoint/2010/main" val="25831479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3DBFE-D234-453E-9EA3-2C9D45ED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98044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Многопользовательский, многозадачный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36D463-72BE-4511-AE3B-7D5418F2E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125133"/>
            <a:ext cx="11136675" cy="4411134"/>
          </a:xfrm>
        </p:spPr>
        <p:txBody>
          <a:bodyPr>
            <a:normAutofit/>
          </a:bodyPr>
          <a:lstStyle/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этот тип операционной системы используется на большинстве настольных компьютеров и ноутбуков.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от Microsoft и MacOS от Apple являются примерами операционных систем, которые позволяют одному пользователю одновременно использовать несколько программ.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Операционные системы предоставляют программную платформу, на которой могут запускаться другие «прикладные» программы.</a:t>
            </a:r>
          </a:p>
          <a:p>
            <a:endParaRPr lang="en-US" b="1" dirty="0"/>
          </a:p>
          <a:p>
            <a:endParaRPr lang="en-US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77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163C4-90BA-46DB-AD32-64511F02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31284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Управление ОС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D1DE4A-2D7E-489B-A665-5B397EF7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0" y="2147582"/>
            <a:ext cx="11256083" cy="1281418"/>
          </a:xfrm>
        </p:spPr>
        <p:txBody>
          <a:bodyPr/>
          <a:lstStyle/>
          <a:p>
            <a:r>
              <a:rPr lang="ru" dirty="0"/>
              <a:t>Помимо управления аппаратными и программными ресурсами в системе, ОС должна управлять ресурсами и памятью.</a:t>
            </a:r>
          </a:p>
          <a:p>
            <a:endParaRPr lang="en-US" b="1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832326-CE33-46AD-9F32-86D9B177F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14" y="3311249"/>
            <a:ext cx="5514553" cy="31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9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8B4E9-AB03-49CE-91DC-19D4E82C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7244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Хранение и управление памятью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5AB83-730B-48CC-AC6B-B180B9A55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2" y="2269761"/>
            <a:ext cx="11111275" cy="2149839"/>
          </a:xfrm>
        </p:spPr>
        <p:txBody>
          <a:bodyPr/>
          <a:lstStyle/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типы памяти в системе должны использоваться правильно, чтобы каждый процесс мог работать наиболее эффективно.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Кэш — раздел памяти компьютера, в котором временно сохраняются недавно использованные данные, чтобы ускорить повторный доступ к одним и тем же данным.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обеспечивает быстрый доступ без необходимости ждать загрузки системы.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8D7646-C3C0-49FD-B440-749916810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21" y="4445700"/>
            <a:ext cx="6978557" cy="13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7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DD022-F48A-46EF-8302-5527D9BC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31911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Виртуальная память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704B69-554C-4AD5-BBCE-28901B5DE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64" y="1990828"/>
            <a:ext cx="11339472" cy="2081640"/>
          </a:xfrm>
        </p:spPr>
        <p:txBody>
          <a:bodyPr>
            <a:normAutofit/>
          </a:bodyPr>
          <a:lstStyle/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память – метод использования места на жестком диске для предоставления дополнительной памяти. Он имитирует дополнительную оперативную память.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Windows объем доступной виртуальной памяти равен объему свободной оперативной памяти плюс объем дискового пространства, выделенного для файла подкачки.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893FE7-669E-4E4A-A7E5-0ECE25B84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801" y="3429000"/>
            <a:ext cx="2392086" cy="31894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675CDE-565E-4E1E-85B4-F6E7F59EF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411" y="3490728"/>
            <a:ext cx="2718536" cy="31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0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190DD-B103-4D21-829D-9647CCA9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Загрузка ОС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A848D-9149-467D-9FFC-CF30D3666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41" y="2118760"/>
            <a:ext cx="11289292" cy="3630108"/>
          </a:xfrm>
        </p:spPr>
        <p:txBody>
          <a:bodyPr>
            <a:normAutofit/>
          </a:bodyPr>
          <a:lstStyle/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 включаете питание ПК, первая программа, которая запускается, представляет собой набор инструкций, хранящихся в постоянной памяти (ПЗУ) компьютера.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проверяет, все ли работает правильно.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проверяет процессор, память и базовые системы ввода-вывода (BIOS) на наличие ошибок.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успеха программа начнет активировать дисководы компьютера.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он находит первую часть операционной системы: загрузчик начальной загрузки.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загрузчик — это небольшая программа, выполняющая одну функцию: она загружает операционную систему в память и позволяет ей начать работу.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5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0B925-6B22-4E3D-B003-C7A2AC0B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9446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Загрузка ОС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9FFF8-F598-42F9-A142-89310FFE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75" y="2169093"/>
            <a:ext cx="11188158" cy="2682307"/>
          </a:xfrm>
        </p:spPr>
        <p:txBody>
          <a:bodyPr/>
          <a:lstStyle/>
          <a:p>
            <a:pPr marL="0" indent="0"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Загрузчик начальной загрузки настраивает небольшие программы </a:t>
            </a:r>
            <a:r>
              <a:rPr lang="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-драйверы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взаимодействуют с различным оборудованием и управляют им.</a:t>
            </a:r>
          </a:p>
          <a:p>
            <a:pPr marL="0" indent="0"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создаются подразделения</a:t>
            </a:r>
          </a:p>
          <a:p>
            <a:pPr marL="0" indent="0"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Память</a:t>
            </a:r>
          </a:p>
          <a:p>
            <a:pPr marL="0" indent="0"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Информация о пользователе</a:t>
            </a:r>
          </a:p>
          <a:p>
            <a:pPr marL="0" indent="0"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Приложения.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B29BD-E2C1-45A6-865A-BAAB91872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193" y="3510246"/>
            <a:ext cx="2977650" cy="2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52692"/>
      </p:ext>
    </p:extLst>
  </p:cSld>
  <p:clrMapOvr>
    <a:masterClrMapping/>
  </p:clrMapOvr>
</p:sld>
</file>

<file path=ppt/theme/theme1.xml><?xml version="1.0" encoding="utf-8"?>
<a:theme xmlns:a="http://schemas.openxmlformats.org/drawingml/2006/main" name="MOAC_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A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VA_theme" id="{FE2E25A0-966F-41AE-AB5F-5A6AF47EB54A}" vid="{4C702016-84DA-4CFA-A467-6A79C6D09682}"/>
    </a:ext>
  </a:extLst>
</a:theme>
</file>

<file path=ppt/theme/theme2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194</TotalTime>
  <Words>1401</Words>
  <Application>Microsoft Office PowerPoint</Application>
  <PresentationFormat>Широкоэкранный</PresentationFormat>
  <Paragraphs>153</Paragraphs>
  <Slides>30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Corbel</vt:lpstr>
      <vt:lpstr>Gill Sans MT</vt:lpstr>
      <vt:lpstr>Segoe UI</vt:lpstr>
      <vt:lpstr>Times New Roman</vt:lpstr>
      <vt:lpstr>Wingdings 2</vt:lpstr>
      <vt:lpstr>MOAC_theme</vt:lpstr>
      <vt:lpstr>Дивиденд</vt:lpstr>
      <vt:lpstr>Презентация PowerPoint</vt:lpstr>
      <vt:lpstr>Что такое операционная система</vt:lpstr>
      <vt:lpstr>Операционные системы</vt:lpstr>
      <vt:lpstr>Многопользовательский, многозадачный</vt:lpstr>
      <vt:lpstr>Управление ОС</vt:lpstr>
      <vt:lpstr>Хранение и управление памятью</vt:lpstr>
      <vt:lpstr>Виртуальная память</vt:lpstr>
      <vt:lpstr>Загрузка ОС</vt:lpstr>
      <vt:lpstr>Загрузка ОС</vt:lpstr>
      <vt:lpstr>ОС Рабочий стол</vt:lpstr>
      <vt:lpstr>Понимание систем Windows</vt:lpstr>
      <vt:lpstr>Понимание систем Windows</vt:lpstr>
      <vt:lpstr>Клиентские и серверные операционные системы</vt:lpstr>
      <vt:lpstr>Понимание пользовательских интерфейсов (UI) </vt:lpstr>
      <vt:lpstr>Понимание пользовательских интерфейсов (UI) </vt:lpstr>
      <vt:lpstr>Выбор подходящих для использования редакций</vt:lpstr>
      <vt:lpstr>Понимание архитектуры процессора и памяти</vt:lpstr>
      <vt:lpstr>32-битные и 64-битные вычисления </vt:lpstr>
      <vt:lpstr>32-битные и 64-битные вычисления </vt:lpstr>
      <vt:lpstr>Просмотр информации о системе</vt:lpstr>
      <vt:lpstr>Понимание драйверов</vt:lpstr>
      <vt:lpstr>Системные требования Windows 10</vt:lpstr>
      <vt:lpstr>Понимание типов установки </vt:lpstr>
      <vt:lpstr>Понимание типов установки </vt:lpstr>
      <vt:lpstr>Понимание типов установки </vt:lpstr>
      <vt:lpstr>Выполнение чистой установки Windows 10</vt:lpstr>
      <vt:lpstr>Страница установки Windows</vt:lpstr>
      <vt:lpstr>Обновление до Windows 10</vt:lpstr>
      <vt:lpstr>Миграция на Windows 10 </vt:lpstr>
      <vt:lpstr>Миграция на Windows 10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</dc:title>
  <dc:creator>Карюкин Владислав</dc:creator>
  <cp:lastModifiedBy>Владислав Карюкин</cp:lastModifiedBy>
  <cp:revision>35</cp:revision>
  <dcterms:created xsi:type="dcterms:W3CDTF">2019-09-17T05:46:42Z</dcterms:created>
  <dcterms:modified xsi:type="dcterms:W3CDTF">2025-02-03T04:25:12Z</dcterms:modified>
</cp:coreProperties>
</file>